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873" r:id="rId3"/>
  </p:sldMasterIdLst>
  <p:notesMasterIdLst>
    <p:notesMasterId r:id="rId8"/>
  </p:notesMasterIdLst>
  <p:handoutMasterIdLst>
    <p:handoutMasterId r:id="rId9"/>
  </p:handoutMasterIdLst>
  <p:sldIdLst>
    <p:sldId id="282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E25E649-3F16-4E02-A733-19D2CDBF48F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74" autoAdjust="0"/>
    <p:restoredTop sz="94631" autoAdjust="0"/>
  </p:normalViewPr>
  <p:slideViewPr>
    <p:cSldViewPr snapToGrid="0">
      <p:cViewPr varScale="1">
        <p:scale>
          <a:sx n="72" d="100"/>
          <a:sy n="72" d="100"/>
        </p:scale>
        <p:origin x="85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01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Box\Codelca%20S.A.S\2022\Pro-Redes\Caracterizaci&#243;n%20Energ&#233;tica%20CODELCA%202021%20-%202019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'CONSUMOS Y PRODUCCIÓN'!$B$2</c:f>
              <c:strCache>
                <c:ptCount val="1"/>
                <c:pt idx="0">
                  <c:v>ENERGÍA ELÉCTRICA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'CONSUMOS Y PRODUCCIÓN'!$B$16:$B$38</c:f>
              <c:numCache>
                <c:formatCode>mmm\-yy</c:formatCode>
                <c:ptCount val="12"/>
                <c:pt idx="0">
                  <c:v>44197</c:v>
                </c:pt>
                <c:pt idx="1">
                  <c:v>44228</c:v>
                </c:pt>
                <c:pt idx="2">
                  <c:v>44256</c:v>
                </c:pt>
                <c:pt idx="3">
                  <c:v>44287</c:v>
                </c:pt>
                <c:pt idx="4">
                  <c:v>44317</c:v>
                </c:pt>
                <c:pt idx="5">
                  <c:v>44348</c:v>
                </c:pt>
                <c:pt idx="6">
                  <c:v>44378</c:v>
                </c:pt>
                <c:pt idx="7">
                  <c:v>44409</c:v>
                </c:pt>
                <c:pt idx="8">
                  <c:v>44440</c:v>
                </c:pt>
                <c:pt idx="9">
                  <c:v>44470</c:v>
                </c:pt>
                <c:pt idx="10">
                  <c:v>44501</c:v>
                </c:pt>
                <c:pt idx="11">
                  <c:v>44531</c:v>
                </c:pt>
              </c:numCache>
            </c:numRef>
          </c:cat>
          <c:val>
            <c:numRef>
              <c:f>'CONSUMOS Y PRODUCCIÓN'!$C$16:$C$38</c:f>
              <c:numCache>
                <c:formatCode>#,##0</c:formatCode>
                <c:ptCount val="12"/>
                <c:pt idx="0">
                  <c:v>15760</c:v>
                </c:pt>
                <c:pt idx="1">
                  <c:v>43600</c:v>
                </c:pt>
                <c:pt idx="2">
                  <c:v>46640</c:v>
                </c:pt>
                <c:pt idx="3">
                  <c:v>37380</c:v>
                </c:pt>
                <c:pt idx="4">
                  <c:v>36560</c:v>
                </c:pt>
                <c:pt idx="5">
                  <c:v>39120</c:v>
                </c:pt>
                <c:pt idx="6">
                  <c:v>41680</c:v>
                </c:pt>
                <c:pt idx="7">
                  <c:v>38080</c:v>
                </c:pt>
                <c:pt idx="8">
                  <c:v>33680</c:v>
                </c:pt>
                <c:pt idx="9">
                  <c:v>40320</c:v>
                </c:pt>
                <c:pt idx="10">
                  <c:v>34880</c:v>
                </c:pt>
                <c:pt idx="11">
                  <c:v>34480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36-4599-9601-DCDE91D40B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320992"/>
        <c:axId val="51321536"/>
      </c:barChart>
      <c:dateAx>
        <c:axId val="513209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Meses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1321536"/>
        <c:crosses val="autoZero"/>
        <c:auto val="1"/>
        <c:lblOffset val="100"/>
        <c:baseTimeUnit val="months"/>
      </c:dateAx>
      <c:valAx>
        <c:axId val="51321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132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46D571C-0F37-4D89-BD6D-C66E268328C2}" type="datetime1">
              <a:rPr lang="es-ES" smtClean="0"/>
              <a:t>28/09/2022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37B0917-6D49-4525-A5F0-095AC65124A3}" type="datetime1">
              <a:rPr lang="es-ES" noProof="0" smtClean="0"/>
              <a:t>28/09/2022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es-ES" noProof="0" smtClean="0"/>
              <a:t>1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920511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24921041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22517327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226633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9423742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137474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24893631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86629096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289756372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bre 5">
            <a:extLst>
              <a:ext uri="{FF2B5EF4-FFF2-40B4-BE49-F238E27FC236}">
                <a16:creationId xmlns:a16="http://schemas.microsoft.com/office/drawing/2014/main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noProof="0"/>
          </a:p>
        </p:txBody>
      </p:sp>
      <p:sp>
        <p:nvSpPr>
          <p:cNvPr id="11" name="Forma libre 5">
            <a:extLst>
              <a:ext uri="{FF2B5EF4-FFF2-40B4-BE49-F238E27FC236}">
                <a16:creationId xmlns:a16="http://schemas.microsoft.com/office/drawing/2014/main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noProof="0"/>
          </a:p>
        </p:txBody>
      </p:sp>
      <p:sp>
        <p:nvSpPr>
          <p:cNvPr id="13" name="Forma libre 5">
            <a:extLst>
              <a:ext uri="{FF2B5EF4-FFF2-40B4-BE49-F238E27FC236}">
                <a16:creationId xmlns:a16="http://schemas.microsoft.com/office/drawing/2014/main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noProof="0"/>
          </a:p>
        </p:txBody>
      </p:sp>
      <p:sp>
        <p:nvSpPr>
          <p:cNvPr id="14" name="Forma libre 5">
            <a:extLst>
              <a:ext uri="{FF2B5EF4-FFF2-40B4-BE49-F238E27FC236}">
                <a16:creationId xmlns:a16="http://schemas.microsoft.com/office/drawing/2014/main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noProof="0"/>
          </a:p>
        </p:txBody>
      </p:sp>
      <p:sp>
        <p:nvSpPr>
          <p:cNvPr id="15" name="Forma libre 5">
            <a:extLst>
              <a:ext uri="{FF2B5EF4-FFF2-40B4-BE49-F238E27FC236}">
                <a16:creationId xmlns:a16="http://schemas.microsoft.com/office/drawing/2014/main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mparación izquierdo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2" name="Marcador de comparación izquierdo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8" name="Marcador de posición de texto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928989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DD31C544-1372-4B34-8149-B6058B8CC577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B2598CA-3443-4098-80E7-1F16DC9A13CC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una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834640"/>
            <a:ext cx="4459766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50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es-ES" noProof="0"/>
              <a:t>Gracias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4849" y="3859066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Nombre completo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34849" y="4220189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Número de teléfono</a:t>
            </a:r>
          </a:p>
        </p:txBody>
      </p:sp>
      <p:sp>
        <p:nvSpPr>
          <p:cNvPr id="9" name="Marcador de texto 7">
            <a:extLst>
              <a:ext uri="{FF2B5EF4-FFF2-40B4-BE49-F238E27FC236}">
                <a16:creationId xmlns:a16="http://schemas.microsoft.com/office/drawing/2014/main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34849" y="4581312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Identificador de red social o correo electrónico</a:t>
            </a:r>
          </a:p>
        </p:txBody>
      </p:sp>
      <p:sp>
        <p:nvSpPr>
          <p:cNvPr id="10" name="Marcador de texto 8">
            <a:extLst>
              <a:ext uri="{FF2B5EF4-FFF2-40B4-BE49-F238E27FC236}">
                <a16:creationId xmlns:a16="http://schemas.microsoft.com/office/drawing/2014/main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4849" y="4942435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Sitio web de la empresa</a:t>
            </a:r>
          </a:p>
        </p:txBody>
      </p:sp>
    </p:spTree>
    <p:extLst>
      <p:ext uri="{BB962C8B-B14F-4D97-AF65-F5344CB8AC3E}">
        <p14:creationId xmlns:p14="http://schemas.microsoft.com/office/powerpoint/2010/main" val="3344640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67371961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ivisor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7CE129D0-CB7B-444C-AF89-B1CB663E36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418374"/>
            <a:ext cx="8687356" cy="6439627"/>
          </a:xfrm>
          <a:custGeom>
            <a:avLst/>
            <a:gdLst>
              <a:gd name="connsiteX0" fmla="*/ 0 w 8687356"/>
              <a:gd name="connsiteY0" fmla="*/ 5592682 h 6439627"/>
              <a:gd name="connsiteX1" fmla="*/ 186296 w 8687356"/>
              <a:gd name="connsiteY1" fmla="*/ 5593149 h 6439627"/>
              <a:gd name="connsiteX2" fmla="*/ 1348900 w 8687356"/>
              <a:gd name="connsiteY2" fmla="*/ 5596063 h 6439627"/>
              <a:gd name="connsiteX3" fmla="*/ 1800991 w 8687356"/>
              <a:gd name="connsiteY3" fmla="*/ 5851702 h 6439627"/>
              <a:gd name="connsiteX4" fmla="*/ 2106366 w 8687356"/>
              <a:gd name="connsiteY4" fmla="*/ 6380627 h 6439627"/>
              <a:gd name="connsiteX5" fmla="*/ 2140430 w 8687356"/>
              <a:gd name="connsiteY5" fmla="*/ 6439627 h 6439627"/>
              <a:gd name="connsiteX6" fmla="*/ 0 w 8687356"/>
              <a:gd name="connsiteY6" fmla="*/ 6439627 h 6439627"/>
              <a:gd name="connsiteX7" fmla="*/ 693821 w 8687356"/>
              <a:gd name="connsiteY7" fmla="*/ 3646328 h 6439627"/>
              <a:gd name="connsiteX8" fmla="*/ 1586357 w 8687356"/>
              <a:gd name="connsiteY8" fmla="*/ 3648566 h 6439627"/>
              <a:gd name="connsiteX9" fmla="*/ 1724950 w 8687356"/>
              <a:gd name="connsiteY9" fmla="*/ 3726935 h 6439627"/>
              <a:gd name="connsiteX10" fmla="*/ 2172189 w 8687356"/>
              <a:gd name="connsiteY10" fmla="*/ 4501577 h 6439627"/>
              <a:gd name="connsiteX11" fmla="*/ 2171729 w 8687356"/>
              <a:gd name="connsiteY11" fmla="*/ 4662459 h 6439627"/>
              <a:gd name="connsiteX12" fmla="*/ 1726432 w 8687356"/>
              <a:gd name="connsiteY12" fmla="*/ 5434863 h 6439627"/>
              <a:gd name="connsiteX13" fmla="*/ 1589746 w 8687356"/>
              <a:gd name="connsiteY13" fmla="*/ 5513779 h 6439627"/>
              <a:gd name="connsiteX14" fmla="*/ 698177 w 8687356"/>
              <a:gd name="connsiteY14" fmla="*/ 5513215 h 6439627"/>
              <a:gd name="connsiteX15" fmla="*/ 558617 w 8687356"/>
              <a:gd name="connsiteY15" fmla="*/ 5433172 h 6439627"/>
              <a:gd name="connsiteX16" fmla="*/ 111378 w 8687356"/>
              <a:gd name="connsiteY16" fmla="*/ 4658531 h 6439627"/>
              <a:gd name="connsiteX17" fmla="*/ 112805 w 8687356"/>
              <a:gd name="connsiteY17" fmla="*/ 4499321 h 6439627"/>
              <a:gd name="connsiteX18" fmla="*/ 557135 w 8687356"/>
              <a:gd name="connsiteY18" fmla="*/ 3725244 h 6439627"/>
              <a:gd name="connsiteX19" fmla="*/ 693821 w 8687356"/>
              <a:gd name="connsiteY19" fmla="*/ 3646328 h 6439627"/>
              <a:gd name="connsiteX20" fmla="*/ 1975378 w 8687356"/>
              <a:gd name="connsiteY20" fmla="*/ 3263784 h 6439627"/>
              <a:gd name="connsiteX21" fmla="*/ 2292917 w 8687356"/>
              <a:gd name="connsiteY21" fmla="*/ 3264581 h 6439627"/>
              <a:gd name="connsiteX22" fmla="*/ 2342225 w 8687356"/>
              <a:gd name="connsiteY22" fmla="*/ 3292462 h 6439627"/>
              <a:gd name="connsiteX23" fmla="*/ 2501341 w 8687356"/>
              <a:gd name="connsiteY23" fmla="*/ 3568059 h 6439627"/>
              <a:gd name="connsiteX24" fmla="*/ 2501177 w 8687356"/>
              <a:gd name="connsiteY24" fmla="*/ 3625297 h 6439627"/>
              <a:gd name="connsiteX25" fmla="*/ 2342753 w 8687356"/>
              <a:gd name="connsiteY25" fmla="*/ 3900096 h 6439627"/>
              <a:gd name="connsiteX26" fmla="*/ 2294123 w 8687356"/>
              <a:gd name="connsiteY26" fmla="*/ 3928173 h 6439627"/>
              <a:gd name="connsiteX27" fmla="*/ 1976927 w 8687356"/>
              <a:gd name="connsiteY27" fmla="*/ 3927972 h 6439627"/>
              <a:gd name="connsiteX28" fmla="*/ 1927275 w 8687356"/>
              <a:gd name="connsiteY28" fmla="*/ 3899495 h 6439627"/>
              <a:gd name="connsiteX29" fmla="*/ 1768160 w 8687356"/>
              <a:gd name="connsiteY29" fmla="*/ 3623899 h 6439627"/>
              <a:gd name="connsiteX30" fmla="*/ 1768668 w 8687356"/>
              <a:gd name="connsiteY30" fmla="*/ 3567256 h 6439627"/>
              <a:gd name="connsiteX31" fmla="*/ 1926748 w 8687356"/>
              <a:gd name="connsiteY31" fmla="*/ 3291861 h 6439627"/>
              <a:gd name="connsiteX32" fmla="*/ 1975378 w 8687356"/>
              <a:gd name="connsiteY32" fmla="*/ 3263784 h 6439627"/>
              <a:gd name="connsiteX33" fmla="*/ 2130702 w 8687356"/>
              <a:gd name="connsiteY33" fmla="*/ 2828022 h 6439627"/>
              <a:gd name="connsiteX34" fmla="*/ 2298374 w 8687356"/>
              <a:gd name="connsiteY34" fmla="*/ 2828442 h 6439627"/>
              <a:gd name="connsiteX35" fmla="*/ 2324410 w 8687356"/>
              <a:gd name="connsiteY35" fmla="*/ 2843165 h 6439627"/>
              <a:gd name="connsiteX36" fmla="*/ 2408429 w 8687356"/>
              <a:gd name="connsiteY36" fmla="*/ 2988689 h 6439627"/>
              <a:gd name="connsiteX37" fmla="*/ 2408342 w 8687356"/>
              <a:gd name="connsiteY37" fmla="*/ 3018913 h 6439627"/>
              <a:gd name="connsiteX38" fmla="*/ 2324689 w 8687356"/>
              <a:gd name="connsiteY38" fmla="*/ 3164017 h 6439627"/>
              <a:gd name="connsiteX39" fmla="*/ 2299011 w 8687356"/>
              <a:gd name="connsiteY39" fmla="*/ 3178842 h 6439627"/>
              <a:gd name="connsiteX40" fmla="*/ 2131520 w 8687356"/>
              <a:gd name="connsiteY40" fmla="*/ 3178736 h 6439627"/>
              <a:gd name="connsiteX41" fmla="*/ 2105302 w 8687356"/>
              <a:gd name="connsiteY41" fmla="*/ 3163699 h 6439627"/>
              <a:gd name="connsiteX42" fmla="*/ 2021284 w 8687356"/>
              <a:gd name="connsiteY42" fmla="*/ 3018175 h 6439627"/>
              <a:gd name="connsiteX43" fmla="*/ 2021552 w 8687356"/>
              <a:gd name="connsiteY43" fmla="*/ 2988265 h 6439627"/>
              <a:gd name="connsiteX44" fmla="*/ 2105024 w 8687356"/>
              <a:gd name="connsiteY44" fmla="*/ 2842847 h 6439627"/>
              <a:gd name="connsiteX45" fmla="*/ 2130702 w 8687356"/>
              <a:gd name="connsiteY45" fmla="*/ 2828022 h 6439627"/>
              <a:gd name="connsiteX46" fmla="*/ 3794942 w 8687356"/>
              <a:gd name="connsiteY46" fmla="*/ 2543905 h 6439627"/>
              <a:gd name="connsiteX47" fmla="*/ 6706383 w 8687356"/>
              <a:gd name="connsiteY47" fmla="*/ 2551204 h 6439627"/>
              <a:gd name="connsiteX48" fmla="*/ 7158474 w 8687356"/>
              <a:gd name="connsiteY48" fmla="*/ 2806842 h 6439627"/>
              <a:gd name="connsiteX49" fmla="*/ 8617364 w 8687356"/>
              <a:gd name="connsiteY49" fmla="*/ 5333715 h 6439627"/>
              <a:gd name="connsiteX50" fmla="*/ 8615859 w 8687356"/>
              <a:gd name="connsiteY50" fmla="*/ 5858514 h 6439627"/>
              <a:gd name="connsiteX51" fmla="*/ 8311811 w 8687356"/>
              <a:gd name="connsiteY51" fmla="*/ 6385912 h 6439627"/>
              <a:gd name="connsiteX52" fmla="*/ 8280844 w 8687356"/>
              <a:gd name="connsiteY52" fmla="*/ 6439627 h 6439627"/>
              <a:gd name="connsiteX53" fmla="*/ 2237916 w 8687356"/>
              <a:gd name="connsiteY53" fmla="*/ 6439627 h 6439627"/>
              <a:gd name="connsiteX54" fmla="*/ 2151815 w 8687356"/>
              <a:gd name="connsiteY54" fmla="*/ 6290497 h 6439627"/>
              <a:gd name="connsiteX55" fmla="*/ 1895013 w 8687356"/>
              <a:gd name="connsiteY55" fmla="*/ 5845703 h 6439627"/>
              <a:gd name="connsiteX56" fmla="*/ 1899669 w 8687356"/>
              <a:gd name="connsiteY56" fmla="*/ 5326361 h 6439627"/>
              <a:gd name="connsiteX57" fmla="*/ 3349069 w 8687356"/>
              <a:gd name="connsiteY57" fmla="*/ 2801330 h 6439627"/>
              <a:gd name="connsiteX58" fmla="*/ 3794942 w 8687356"/>
              <a:gd name="connsiteY58" fmla="*/ 2543905 h 6439627"/>
              <a:gd name="connsiteX59" fmla="*/ 634940 w 8687356"/>
              <a:gd name="connsiteY59" fmla="*/ 2395105 h 6439627"/>
              <a:gd name="connsiteX60" fmla="*/ 1188015 w 8687356"/>
              <a:gd name="connsiteY60" fmla="*/ 2396492 h 6439627"/>
              <a:gd name="connsiteX61" fmla="*/ 1273897 w 8687356"/>
              <a:gd name="connsiteY61" fmla="*/ 2445054 h 6439627"/>
              <a:gd name="connsiteX62" fmla="*/ 1551037 w 8687356"/>
              <a:gd name="connsiteY62" fmla="*/ 2925075 h 6439627"/>
              <a:gd name="connsiteX63" fmla="*/ 1550752 w 8687356"/>
              <a:gd name="connsiteY63" fmla="*/ 3024769 h 6439627"/>
              <a:gd name="connsiteX64" fmla="*/ 1274816 w 8687356"/>
              <a:gd name="connsiteY64" fmla="*/ 3503403 h 6439627"/>
              <a:gd name="connsiteX65" fmla="*/ 1190116 w 8687356"/>
              <a:gd name="connsiteY65" fmla="*/ 3552304 h 6439627"/>
              <a:gd name="connsiteX66" fmla="*/ 637639 w 8687356"/>
              <a:gd name="connsiteY66" fmla="*/ 3551955 h 6439627"/>
              <a:gd name="connsiteX67" fmla="*/ 551158 w 8687356"/>
              <a:gd name="connsiteY67" fmla="*/ 3502355 h 6439627"/>
              <a:gd name="connsiteX68" fmla="*/ 274018 w 8687356"/>
              <a:gd name="connsiteY68" fmla="*/ 3022335 h 6439627"/>
              <a:gd name="connsiteX69" fmla="*/ 274903 w 8687356"/>
              <a:gd name="connsiteY69" fmla="*/ 2923678 h 6439627"/>
              <a:gd name="connsiteX70" fmla="*/ 550240 w 8687356"/>
              <a:gd name="connsiteY70" fmla="*/ 2444007 h 6439627"/>
              <a:gd name="connsiteX71" fmla="*/ 634940 w 8687356"/>
              <a:gd name="connsiteY71" fmla="*/ 2395105 h 6439627"/>
              <a:gd name="connsiteX72" fmla="*/ 2521339 w 8687356"/>
              <a:gd name="connsiteY72" fmla="*/ 1975621 h 6439627"/>
              <a:gd name="connsiteX73" fmla="*/ 2985874 w 8687356"/>
              <a:gd name="connsiteY73" fmla="*/ 1976785 h 6439627"/>
              <a:gd name="connsiteX74" fmla="*/ 3058007 w 8687356"/>
              <a:gd name="connsiteY74" fmla="*/ 2017574 h 6439627"/>
              <a:gd name="connsiteX75" fmla="*/ 3290779 w 8687356"/>
              <a:gd name="connsiteY75" fmla="*/ 2420748 h 6439627"/>
              <a:gd name="connsiteX76" fmla="*/ 3290540 w 8687356"/>
              <a:gd name="connsiteY76" fmla="*/ 2504482 h 6439627"/>
              <a:gd name="connsiteX77" fmla="*/ 3058778 w 8687356"/>
              <a:gd name="connsiteY77" fmla="*/ 2906492 h 6439627"/>
              <a:gd name="connsiteX78" fmla="*/ 2987637 w 8687356"/>
              <a:gd name="connsiteY78" fmla="*/ 2947565 h 6439627"/>
              <a:gd name="connsiteX79" fmla="*/ 2523606 w 8687356"/>
              <a:gd name="connsiteY79" fmla="*/ 2947271 h 6439627"/>
              <a:gd name="connsiteX80" fmla="*/ 2450970 w 8687356"/>
              <a:gd name="connsiteY80" fmla="*/ 2905612 h 6439627"/>
              <a:gd name="connsiteX81" fmla="*/ 2218197 w 8687356"/>
              <a:gd name="connsiteY81" fmla="*/ 2502438 h 6439627"/>
              <a:gd name="connsiteX82" fmla="*/ 2218941 w 8687356"/>
              <a:gd name="connsiteY82" fmla="*/ 2419574 h 6439627"/>
              <a:gd name="connsiteX83" fmla="*/ 2450199 w 8687356"/>
              <a:gd name="connsiteY83" fmla="*/ 2016694 h 6439627"/>
              <a:gd name="connsiteX84" fmla="*/ 2521339 w 8687356"/>
              <a:gd name="connsiteY84" fmla="*/ 1975621 h 6439627"/>
              <a:gd name="connsiteX85" fmla="*/ 3564142 w 8687356"/>
              <a:gd name="connsiteY85" fmla="*/ 34 h 6439627"/>
              <a:gd name="connsiteX86" fmla="*/ 4738405 w 8687356"/>
              <a:gd name="connsiteY86" fmla="*/ 2977 h 6439627"/>
              <a:gd name="connsiteX87" fmla="*/ 4920745 w 8687356"/>
              <a:gd name="connsiteY87" fmla="*/ 106084 h 6439627"/>
              <a:gd name="connsiteX88" fmla="*/ 5509155 w 8687356"/>
              <a:gd name="connsiteY88" fmla="*/ 1125240 h 6439627"/>
              <a:gd name="connsiteX89" fmla="*/ 5508549 w 8687356"/>
              <a:gd name="connsiteY89" fmla="*/ 1336906 h 6439627"/>
              <a:gd name="connsiteX90" fmla="*/ 4922696 w 8687356"/>
              <a:gd name="connsiteY90" fmla="*/ 2353119 h 6439627"/>
              <a:gd name="connsiteX91" fmla="*/ 4742864 w 8687356"/>
              <a:gd name="connsiteY91" fmla="*/ 2456945 h 6439627"/>
              <a:gd name="connsiteX92" fmla="*/ 3569871 w 8687356"/>
              <a:gd name="connsiteY92" fmla="*/ 2456203 h 6439627"/>
              <a:gd name="connsiteX93" fmla="*/ 3386259 w 8687356"/>
              <a:gd name="connsiteY93" fmla="*/ 2350896 h 6439627"/>
              <a:gd name="connsiteX94" fmla="*/ 2797848 w 8687356"/>
              <a:gd name="connsiteY94" fmla="*/ 1331739 h 6439627"/>
              <a:gd name="connsiteX95" fmla="*/ 2799727 w 8687356"/>
              <a:gd name="connsiteY95" fmla="*/ 1122274 h 6439627"/>
              <a:gd name="connsiteX96" fmla="*/ 3384310 w 8687356"/>
              <a:gd name="connsiteY96" fmla="*/ 103860 h 6439627"/>
              <a:gd name="connsiteX97" fmla="*/ 3564142 w 8687356"/>
              <a:gd name="connsiteY97" fmla="*/ 34 h 6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una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4081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44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es-ES" noProof="0"/>
              <a:t>Haz clic para editar el título de la diapositiva divisoria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07300" y="4386894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5451713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ivisor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1795125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 rtlCol="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una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44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es-ES" noProof="0"/>
              <a:t>Haz clic para editar el título de la diapositiva divisoria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editar el estilo de subtítulo del patrón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62273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onteni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82692" y="432000"/>
            <a:ext cx="551180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una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4162926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12170" y="237629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su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812420" y="117614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su foto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12419" y="3552739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su foto</a:t>
            </a:r>
          </a:p>
        </p:txBody>
      </p:sp>
    </p:spTree>
    <p:extLst>
      <p:ext uri="{BB962C8B-B14F-4D97-AF65-F5344CB8AC3E}">
        <p14:creationId xmlns:p14="http://schemas.microsoft.com/office/powerpoint/2010/main" val="2829556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í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1771313" cy="619125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/>
              <a:t>Inserte o arrastre y coloque su foto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687" y="5066452"/>
            <a:ext cx="4459766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rtlCol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es-ES" noProof="0"/>
              <a:t>Escriba la leyenda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512000"/>
            <a:ext cx="5472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11250"/>
            <a:ext cx="5472113" cy="4680000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editar el título de la página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s-ES" noProof="0"/>
              <a:t>Subtítulo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3" name="Marcador de texto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5" name="Marcador de texto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pie de página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10038639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3546676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288361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98291139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52863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0532744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80910903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>
            <a:alphaModFix amt="22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s-ES" noProof="0"/>
              <a:t>Agregue un pie de página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rtl="0"/>
            <a:fld id="{19B51A1E-902D-48AF-9020-955120F399B6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F77A0FB-FCA0-43A4-BFB4-D70BEFB96483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  <p:sp>
        <p:nvSpPr>
          <p:cNvPr id="19" name="Rectángulo: Esquinas redondeadas 24">
            <a:extLst>
              <a:ext uri="{FF2B5EF4-FFF2-40B4-BE49-F238E27FC236}">
                <a16:creationId xmlns:a16="http://schemas.microsoft.com/office/drawing/2014/main" id="{AE56B308-4CD7-445E-BE47-A5A2CC4B32DF}"/>
              </a:ext>
            </a:extLst>
          </p:cNvPr>
          <p:cNvSpPr/>
          <p:nvPr userDrawn="1"/>
        </p:nvSpPr>
        <p:spPr>
          <a:xfrm>
            <a:off x="11844618" y="6249961"/>
            <a:ext cx="230420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12233D8F-4742-4613-9446-D366D4E4C56B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62C6903-2FC9-4763-8A15-20923C5ABFE5}"/>
              </a:ext>
            </a:extLst>
          </p:cNvPr>
          <p:cNvSpPr/>
          <p:nvPr userDrawn="1"/>
        </p:nvSpPr>
        <p:spPr>
          <a:xfrm rot="5400000">
            <a:off x="8694713" y="3406143"/>
            <a:ext cx="6857999" cy="45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50694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  <p:sldLayoutId id="2147483887" r:id="rId14"/>
    <p:sldLayoutId id="2147483888" r:id="rId15"/>
    <p:sldLayoutId id="2147483889" r:id="rId16"/>
    <p:sldLayoutId id="2147483765" r:id="rId17"/>
    <p:sldLayoutId id="2147483688" r:id="rId18"/>
    <p:sldLayoutId id="2147483654" r:id="rId19"/>
    <p:sldLayoutId id="2147483662" r:id="rId20"/>
    <p:sldLayoutId id="2147483663" r:id="rId21"/>
    <p:sldLayoutId id="2147483665" r:id="rId22"/>
    <p:sldLayoutId id="2147483666" r:id="rId23"/>
    <p:sldLayoutId id="2147483660" r:id="rId24"/>
    <p:sldLayoutId id="2147483650" r:id="rId25"/>
    <p:sldLayoutId id="2147483652" r:id="rId26"/>
    <p:sldLayoutId id="2147483656" r:id="rId27"/>
    <p:sldLayoutId id="2147483657" r:id="rId2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9.png"/><Relationship Id="rId5" Type="http://schemas.openxmlformats.org/officeDocument/2006/relationships/image" Target="../media/image2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39" y="1769302"/>
            <a:ext cx="9306037" cy="1873096"/>
          </a:xfrm>
          <a:noFill/>
          <a:ln>
            <a:noFill/>
          </a:ln>
        </p:spPr>
        <p:txBody>
          <a:bodyPr rtlCol="0">
            <a:normAutofit fontScale="90000"/>
          </a:bodyPr>
          <a:lstStyle/>
          <a:p>
            <a:pPr algn="ctr"/>
            <a:r>
              <a:rPr lang="es-MX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" panose="020B0604020202020204" charset="0"/>
                <a:ea typeface="Roboto Slab" panose="020B0604020202020204" charset="0"/>
              </a:rPr>
              <a:t>FUENTE NO CONVENCIONAL DE ENERGÍA RENOVABLE PARA CODELCA S.A.S.</a:t>
            </a:r>
            <a:endParaRPr lang="es-ES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BAD709D-6348-4DDE-A951-14B0C3C3CBF5}"/>
              </a:ext>
            </a:extLst>
          </p:cNvPr>
          <p:cNvPicPr/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991" y="3429000"/>
            <a:ext cx="2109548" cy="2136776"/>
          </a:xfrm>
          <a:prstGeom prst="rect">
            <a:avLst/>
          </a:prstGeom>
        </p:spPr>
      </p:pic>
      <p:pic>
        <p:nvPicPr>
          <p:cNvPr id="2" name="Vídeo 1">
            <a:hlinkClick r:id="" action="ppaction://media"/>
            <a:extLst>
              <a:ext uri="{FF2B5EF4-FFF2-40B4-BE49-F238E27FC236}">
                <a16:creationId xmlns:a16="http://schemas.microsoft.com/office/drawing/2014/main" id="{66A1972F-3B59-45BD-A086-98F0363353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43"/>
    </mc:Choice>
    <mc:Fallback xmlns="">
      <p:transition spd="slow" advTm="15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10071F0F-BC8C-4473-B098-82A5E8FC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743230"/>
            <a:ext cx="3854528" cy="1278466"/>
          </a:xfrm>
        </p:spPr>
        <p:txBody>
          <a:bodyPr/>
          <a:lstStyle/>
          <a:p>
            <a:pPr algn="ctr"/>
            <a:r>
              <a:rPr lang="es-MX" dirty="0"/>
              <a:t>PROBLEMATICA</a:t>
            </a:r>
            <a:endParaRPr lang="es-CO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28D54E61-8384-402D-A85B-6639B4351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2346004"/>
            <a:ext cx="3854528" cy="2165992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Anualmente en Codelca S.A.S. se cuenta con un consumo de energía eléctrica promedio de </a:t>
            </a:r>
            <a:r>
              <a:rPr lang="es-MX" b="1" u="sng" dirty="0">
                <a:solidFill>
                  <a:schemeClr val="tx1"/>
                </a:solidFill>
              </a:rPr>
              <a:t>356.453 kWh  </a:t>
            </a:r>
            <a:r>
              <a:rPr lang="es-MX" dirty="0">
                <a:solidFill>
                  <a:schemeClr val="tx1"/>
                </a:solidFill>
              </a:rPr>
              <a:t>de manera anual se cuenta con un promedio de consumo de </a:t>
            </a:r>
            <a:r>
              <a:rPr lang="es-MX" b="1" u="sng" dirty="0">
                <a:solidFill>
                  <a:schemeClr val="tx1"/>
                </a:solidFill>
              </a:rPr>
              <a:t>36.848kWh. </a:t>
            </a:r>
          </a:p>
          <a:p>
            <a:pPr algn="ctr"/>
            <a:r>
              <a:rPr lang="es-MX" b="1" u="sng" dirty="0">
                <a:solidFill>
                  <a:schemeClr val="tx1"/>
                </a:solidFill>
              </a:rPr>
              <a:t>Costo anual de energía anual </a:t>
            </a:r>
            <a:r>
              <a:rPr lang="es-MX" b="1" u="sng" dirty="0" err="1">
                <a:solidFill>
                  <a:schemeClr val="tx1"/>
                </a:solidFill>
              </a:rPr>
              <a:t>aprox</a:t>
            </a:r>
            <a:r>
              <a:rPr lang="es-MX" b="1" u="sng" dirty="0">
                <a:solidFill>
                  <a:schemeClr val="tx1"/>
                </a:solidFill>
              </a:rPr>
              <a:t>: $237.003.299</a:t>
            </a:r>
          </a:p>
          <a:p>
            <a:pPr algn="ctr"/>
            <a:r>
              <a:rPr lang="es-MX" b="1" u="sng" dirty="0">
                <a:solidFill>
                  <a:schemeClr val="tx1"/>
                </a:solidFill>
              </a:rPr>
              <a:t>Costo mensual de energía promedio: $19.750.275</a:t>
            </a:r>
            <a:endParaRPr lang="es-CO" b="1" u="sng" dirty="0">
              <a:solidFill>
                <a:schemeClr val="tx1"/>
              </a:solidFill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5BB812-9586-426F-AE2B-A1B8CBFB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2</a:t>
            </a:fld>
            <a:endParaRPr lang="es-ES" noProof="0"/>
          </a:p>
        </p:txBody>
      </p:sp>
      <p:graphicFrame>
        <p:nvGraphicFramePr>
          <p:cNvPr id="10" name="Marcador de contenido 9">
            <a:extLst>
              <a:ext uri="{FF2B5EF4-FFF2-40B4-BE49-F238E27FC236}">
                <a16:creationId xmlns:a16="http://schemas.microsoft.com/office/drawing/2014/main" id="{EF9FF583-656F-4A20-B9C4-C2E1CADBAC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48217"/>
              </p:ext>
            </p:extLst>
          </p:nvPr>
        </p:nvGraphicFramePr>
        <p:xfrm>
          <a:off x="4760912" y="514350"/>
          <a:ext cx="6026357" cy="552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4ACBB127-1CA4-4B35-8FEF-34C883695F91}"/>
              </a:ext>
            </a:extLst>
          </p:cNvPr>
          <p:cNvPicPr/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17" y="5183090"/>
            <a:ext cx="1681991" cy="1716543"/>
          </a:xfrm>
          <a:prstGeom prst="rect">
            <a:avLst/>
          </a:prstGeom>
        </p:spPr>
      </p:pic>
      <p:pic>
        <p:nvPicPr>
          <p:cNvPr id="2" name="Vídeo 1">
            <a:hlinkClick r:id="" action="ppaction://media"/>
            <a:extLst>
              <a:ext uri="{FF2B5EF4-FFF2-40B4-BE49-F238E27FC236}">
                <a16:creationId xmlns:a16="http://schemas.microsoft.com/office/drawing/2014/main" id="{FB5EB84B-E783-49A6-AA4B-23991D3966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7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875"/>
    </mc:Choice>
    <mc:Fallback xmlns="">
      <p:transition spd="slow" advTm="71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10071F0F-BC8C-4473-B098-82A5E8FC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35" y="344556"/>
            <a:ext cx="8596668" cy="1320800"/>
          </a:xfrm>
        </p:spPr>
        <p:txBody>
          <a:bodyPr/>
          <a:lstStyle/>
          <a:p>
            <a:pPr algn="ctr"/>
            <a:r>
              <a:rPr lang="es-MX" dirty="0"/>
              <a:t>CARACTERISTICAS DEL PROYECTO</a:t>
            </a:r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5BB812-9586-426F-AE2B-A1B8CBFB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3</a:t>
            </a:fld>
            <a:endParaRPr lang="es-ES" noProof="0"/>
          </a:p>
        </p:txBody>
      </p:sp>
      <p:pic>
        <p:nvPicPr>
          <p:cNvPr id="1030" name="Picture 6" descr="klarzen inc.">
            <a:extLst>
              <a:ext uri="{FF2B5EF4-FFF2-40B4-BE49-F238E27FC236}">
                <a16:creationId xmlns:a16="http://schemas.microsoft.com/office/drawing/2014/main" id="{F94526D9-7D68-4069-8D46-EC93E3BA6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629" y="2820780"/>
            <a:ext cx="3208314" cy="68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97A4276D-04BE-4787-A227-3A6B01251DFA}"/>
              </a:ext>
            </a:extLst>
          </p:cNvPr>
          <p:cNvSpPr/>
          <p:nvPr/>
        </p:nvSpPr>
        <p:spPr>
          <a:xfrm>
            <a:off x="2647203" y="1221910"/>
            <a:ext cx="5579165" cy="132080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Se instalaran 772 paneles solares, con monocristalino </a:t>
            </a:r>
            <a:r>
              <a:rPr lang="es-MX" dirty="0" err="1">
                <a:solidFill>
                  <a:schemeClr val="tx1"/>
                </a:solidFill>
              </a:rPr>
              <a:t>multibusbar</a:t>
            </a:r>
            <a:r>
              <a:rPr lang="es-MX" dirty="0">
                <a:solidFill>
                  <a:schemeClr val="tx1"/>
                </a:solidFill>
              </a:rPr>
              <a:t> PERC </a:t>
            </a:r>
            <a:r>
              <a:rPr lang="es-MX" dirty="0" err="1">
                <a:solidFill>
                  <a:schemeClr val="tx1"/>
                </a:solidFill>
              </a:rPr>
              <a:t>half</a:t>
            </a:r>
            <a:r>
              <a:rPr lang="es-MX" dirty="0">
                <a:solidFill>
                  <a:schemeClr val="tx1"/>
                </a:solidFill>
              </a:rPr>
              <a:t> </a:t>
            </a:r>
            <a:r>
              <a:rPr lang="es-MX" dirty="0" err="1">
                <a:solidFill>
                  <a:schemeClr val="tx1"/>
                </a:solidFill>
              </a:rPr>
              <a:t>cell</a:t>
            </a:r>
            <a:r>
              <a:rPr lang="es-MX" dirty="0">
                <a:solidFill>
                  <a:schemeClr val="tx1"/>
                </a:solidFill>
              </a:rPr>
              <a:t> de 600 watts 53.9 voltios VOC, 14.63 amperes ISC y 1.500 V con eficiencia de 23.8% en módulos certificados. </a:t>
            </a: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CF8C6BB8-897A-418E-A2F8-5C09D5269F46}"/>
              </a:ext>
            </a:extLst>
          </p:cNvPr>
          <p:cNvSpPr/>
          <p:nvPr/>
        </p:nvSpPr>
        <p:spPr>
          <a:xfrm>
            <a:off x="7255086" y="2756099"/>
            <a:ext cx="3208314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kW generados por mes </a:t>
            </a:r>
            <a:r>
              <a:rPr lang="es-MX" b="1" u="sng" dirty="0">
                <a:solidFill>
                  <a:schemeClr val="tx1"/>
                </a:solidFill>
              </a:rPr>
              <a:t>46.480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DDF69CC-AC26-439A-A623-610731497024}"/>
              </a:ext>
            </a:extLst>
          </p:cNvPr>
          <p:cNvSpPr/>
          <p:nvPr/>
        </p:nvSpPr>
        <p:spPr>
          <a:xfrm>
            <a:off x="87297" y="2816122"/>
            <a:ext cx="3345658" cy="948508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Se cuenta con un área no disponible de </a:t>
            </a:r>
            <a:r>
              <a:rPr lang="es-MX" b="1" dirty="0">
                <a:solidFill>
                  <a:schemeClr val="tx1"/>
                </a:solidFill>
              </a:rPr>
              <a:t>2.053</a:t>
            </a:r>
            <a:r>
              <a:rPr lang="es-MX" dirty="0">
                <a:solidFill>
                  <a:schemeClr val="tx1"/>
                </a:solidFill>
              </a:rPr>
              <a:t> metros cuadrados.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E9EA34D5-CAB0-4E9B-9CDB-9945E1CB8205}"/>
              </a:ext>
            </a:extLst>
          </p:cNvPr>
          <p:cNvSpPr/>
          <p:nvPr/>
        </p:nvSpPr>
        <p:spPr>
          <a:xfrm>
            <a:off x="165756" y="4044513"/>
            <a:ext cx="3188739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Watts pico instalados por </a:t>
            </a:r>
            <a:r>
              <a:rPr lang="es-MX" dirty="0" err="1">
                <a:solidFill>
                  <a:schemeClr val="tx1"/>
                </a:solidFill>
              </a:rPr>
              <a:t>Klarzen</a:t>
            </a:r>
            <a:r>
              <a:rPr lang="es-MX" dirty="0">
                <a:solidFill>
                  <a:schemeClr val="tx1"/>
                </a:solidFill>
              </a:rPr>
              <a:t> 463.000</a:t>
            </a:r>
            <a:endParaRPr lang="es-MX" b="1" u="sng" dirty="0">
              <a:solidFill>
                <a:schemeClr val="tx1"/>
              </a:solidFill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2F48E712-CBA8-4333-AEB5-B67F4C077765}"/>
              </a:ext>
            </a:extLst>
          </p:cNvPr>
          <p:cNvSpPr/>
          <p:nvPr/>
        </p:nvSpPr>
        <p:spPr>
          <a:xfrm>
            <a:off x="7255086" y="3913337"/>
            <a:ext cx="3265163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Vida útil del sistema solar: </a:t>
            </a:r>
            <a:r>
              <a:rPr lang="es-MX" b="1" u="sng" dirty="0">
                <a:solidFill>
                  <a:schemeClr val="tx1"/>
                </a:solidFill>
              </a:rPr>
              <a:t>23 años aprox.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AD273F7D-5B83-4B22-BB3F-A994C17FD60C}"/>
              </a:ext>
            </a:extLst>
          </p:cNvPr>
          <p:cNvSpPr/>
          <p:nvPr/>
        </p:nvSpPr>
        <p:spPr>
          <a:xfrm>
            <a:off x="2971880" y="5208567"/>
            <a:ext cx="4929809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Capacidad instalada del 100% del consumo energético actual de la planta</a:t>
            </a:r>
            <a:endParaRPr lang="es-MX" u="sng" dirty="0">
              <a:solidFill>
                <a:schemeClr val="tx1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98136D0-F69F-4E70-A392-72EF3BAC09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707" y="3568800"/>
            <a:ext cx="1575086" cy="157508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ABF618A-0110-4375-88B3-775512D206F0}"/>
              </a:ext>
            </a:extLst>
          </p:cNvPr>
          <p:cNvPicPr/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17" y="5183090"/>
            <a:ext cx="1681991" cy="1716543"/>
          </a:xfrm>
          <a:prstGeom prst="rect">
            <a:avLst/>
          </a:prstGeom>
        </p:spPr>
      </p:pic>
      <p:pic>
        <p:nvPicPr>
          <p:cNvPr id="7" name="Vídeo 6">
            <a:hlinkClick r:id="" action="ppaction://media"/>
            <a:extLst>
              <a:ext uri="{FF2B5EF4-FFF2-40B4-BE49-F238E27FC236}">
                <a16:creationId xmlns:a16="http://schemas.microsoft.com/office/drawing/2014/main" id="{2EDDC6FB-0FFD-4B05-B112-F043767570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5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82"/>
    </mc:Choice>
    <mc:Fallback xmlns="">
      <p:transition spd="slow" advTm="95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10071F0F-BC8C-4473-B098-82A5E8FC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35" y="344556"/>
            <a:ext cx="8596668" cy="993914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COSTOS Y BENEFICIOS AMBIENTALES DEL PROYECTO</a:t>
            </a:r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5BB812-9586-426F-AE2B-A1B8CBFB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4</a:t>
            </a:fld>
            <a:endParaRPr lang="es-ES" noProof="0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621E1F75-4B14-47B9-9E19-2FCDAF4D1534}"/>
              </a:ext>
            </a:extLst>
          </p:cNvPr>
          <p:cNvSpPr/>
          <p:nvPr/>
        </p:nvSpPr>
        <p:spPr>
          <a:xfrm>
            <a:off x="3203080" y="1677960"/>
            <a:ext cx="3345658" cy="769357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Costo total: </a:t>
            </a:r>
            <a:r>
              <a:rPr lang="es-MX" b="1" u="sng" dirty="0">
                <a:solidFill>
                  <a:schemeClr val="tx1"/>
                </a:solidFill>
              </a:rPr>
              <a:t>$1.594.699.323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FCA6A1CB-EEE5-4FF1-8BD1-3EBC75B02B7E}"/>
              </a:ext>
            </a:extLst>
          </p:cNvPr>
          <p:cNvSpPr/>
          <p:nvPr/>
        </p:nvSpPr>
        <p:spPr>
          <a:xfrm>
            <a:off x="856057" y="2981911"/>
            <a:ext cx="2759613" cy="769357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Punto de equilibrio en 2 años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D6E8A9A5-58CB-4286-88D1-492034BEC9E5}"/>
              </a:ext>
            </a:extLst>
          </p:cNvPr>
          <p:cNvSpPr/>
          <p:nvPr/>
        </p:nvSpPr>
        <p:spPr>
          <a:xfrm>
            <a:off x="563035" y="4248165"/>
            <a:ext cx="3345658" cy="769357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Reducción anual en emisión de CO2 en 217 toneladas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739D952-C635-4C74-ADD8-2E9718702A1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5670" y="2700609"/>
            <a:ext cx="2706008" cy="2706008"/>
          </a:xfrm>
          <a:prstGeom prst="rect">
            <a:avLst/>
          </a:prstGeom>
        </p:spPr>
      </p:pic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4C601578-8FFA-4C74-A94F-84FFA978376F}"/>
              </a:ext>
            </a:extLst>
          </p:cNvPr>
          <p:cNvSpPr/>
          <p:nvPr/>
        </p:nvSpPr>
        <p:spPr>
          <a:xfrm>
            <a:off x="6292210" y="3009755"/>
            <a:ext cx="3816626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Abastecimiento del 100% del consumo energético</a:t>
            </a:r>
            <a:endParaRPr lang="es-MX" u="sng" dirty="0">
              <a:solidFill>
                <a:schemeClr val="tx1"/>
              </a:solidFill>
            </a:endParaRP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0FE937A8-E005-467A-A0ED-E8E432A279B2}"/>
              </a:ext>
            </a:extLst>
          </p:cNvPr>
          <p:cNvSpPr/>
          <p:nvPr/>
        </p:nvSpPr>
        <p:spPr>
          <a:xfrm>
            <a:off x="6309395" y="4298628"/>
            <a:ext cx="3816626" cy="81915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VPN del ahorro esperado en 25 años: $16.665.442.640</a:t>
            </a:r>
            <a:endParaRPr lang="es-MX" u="sng" dirty="0">
              <a:solidFill>
                <a:schemeClr val="tx1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0D48DA0-6ED1-469D-A0C3-8FBD571BE611}"/>
              </a:ext>
            </a:extLst>
          </p:cNvPr>
          <p:cNvPicPr/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17" y="5183090"/>
            <a:ext cx="1681991" cy="1716543"/>
          </a:xfrm>
          <a:prstGeom prst="rect">
            <a:avLst/>
          </a:prstGeom>
        </p:spPr>
      </p:pic>
      <p:pic>
        <p:nvPicPr>
          <p:cNvPr id="2" name="Vídeo 1">
            <a:hlinkClick r:id="" action="ppaction://media"/>
            <a:extLst>
              <a:ext uri="{FF2B5EF4-FFF2-40B4-BE49-F238E27FC236}">
                <a16:creationId xmlns:a16="http://schemas.microsoft.com/office/drawing/2014/main" id="{A1FBA3FB-B3FA-408B-9822-0441268CB4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4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53"/>
    </mc:Choice>
    <mc:Fallback xmlns="">
      <p:transition spd="slow" advTm="1075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a">
  <a:themeElements>
    <a:clrScheme name="Naranj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4F06F66-218D-4D1C-873A-158A1848B8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8A50AA-654B-45CA-B6AD-FDA9E9535EF9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fb0879af-3eba-417a-a55a-ffe6dcd6ca77"/>
    <ds:schemaRef ds:uri="http://purl.org/dc/dcmitype/"/>
    <ds:schemaRef ds:uri="6dc4bcd6-49db-4c07-9060-8acfc67cef9f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199</Words>
  <Application>Microsoft Office PowerPoint</Application>
  <PresentationFormat>Panorámica</PresentationFormat>
  <Paragraphs>25</Paragraphs>
  <Slides>4</Slides>
  <Notes>1</Notes>
  <HiddenSlides>0</HiddenSlides>
  <MMClips>4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Calibri</vt:lpstr>
      <vt:lpstr>Roboto Slab</vt:lpstr>
      <vt:lpstr>Times New Roman</vt:lpstr>
      <vt:lpstr>Trebuchet MS</vt:lpstr>
      <vt:lpstr>Wingdings 3</vt:lpstr>
      <vt:lpstr>Faceta</vt:lpstr>
      <vt:lpstr>FUENTE NO CONVENCIONAL DE ENERGÍA RENOVABLE PARA CODELCA S.A.S.</vt:lpstr>
      <vt:lpstr>PROBLEMATICA</vt:lpstr>
      <vt:lpstr>CARACTERISTICAS DEL PROYECTO</vt:lpstr>
      <vt:lpstr>COSTOS Y BENEFICIOS AMBIENTALES DEL PROYECTO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2020-11-09T18:25:03Z</dcterms:created>
  <dcterms:modified xsi:type="dcterms:W3CDTF">2022-09-29T02:00:51Z</dcterms:modified>
</cp:coreProperties>
</file>